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67605C7-D529-4F2F-91A3-6117E85CC671}">
  <a:tblStyle styleId="{867605C7-D529-4F2F-91A3-6117E85CC67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greidinfodoc@gmail.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Bonjour à tous, c’est maintenant au GREID Infodoc de vous présenter ses travaux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00a63862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00a63862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 création de la plateforme passEMI, pour le moment en construction. A terme nous voudrions avoir une plateforme permettant de valider les compétences EMI des élèves de la 6ème à la Terminale. L’idée est de proposer pour chaque compétence à acquérir un parcours que l’ensemble des enseignants puisse s’approprier facilement.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00a6386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00a6386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parcours sont réalisés par des professeurs documentalistes de l’académie de Créteil, la mise en ligne et la coordination est assuré par le GreidInfodoc. Les parcours proposés doivent permettre de travailler les compétences EMI. Nous voudrions que cette plateforme puisse s’adresser à tout enseignant voulant travailler l’EMI, quelques soit sa discipline.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00a63862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00a63862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Cette plateforme sera structurer en reprenant les 4 domaines de l’enseignement de l’EMI : utiliser les médias et les informations de manière autonome, exploiter l’information de manière raisonnée, utiliser les médias de manière responsable, produire, communiquer et partager des informations.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00a638620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00a63862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Puisque l’exemple vaut mieux qu’un grand discours, voici le parcours réalisé à partir d’une séquence publiée par le réseau 3D. Nous présentons en introduction du parcours les objectifs pédagogiques, les pré-requis et la durée de réalisation du parcours.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00a638620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00a63862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Nous donnons ensuite les consignes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00a63862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00a63862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que nous accompagnons de liens vers des ressources en lignes et de document d’accompagnement à télécharger pour les élèves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00a63862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00a63862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Un travail final à réaliser en classe en présentiel avec l’enseignant. Si vous souhaitez nous aider à enrichir cette plateforme, n’hésitez pas à nous contacter !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00a63862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00a63862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En vous remerciant de votre attention, nous vous souhaitons une très bonne fin de réunion de rentrée et une année scolaire 2019-2020 riche en projets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014fa6e77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014fa6e77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Tout d’abord : mais le GREID, qu’est ce que c’est ? cet acronyme signifie : Groupe de réflexion et d’expérimentation en informatique disciplinaire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014fa6e77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014fa6e77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Il existe un GREID par discipline et même des GREID interdisciplinaire (en Histoire des arts et en Humanités numériques). Ces groupes sont composés d’enseignants ed la discipline. Les travaux de ces groupes sont pilotés par les corps d’inspection et la DANE. Leur missions sont d’informer la communauté des enseignants de la discipline sur l’actualité de la discipline, de vous communiquer les travaux réalisés dans et hors de l’académie, de dynamiser l’usage du numérique dans les pratiques disciplinaires, de faire émerger de nouvelles idées, pratiques et réflexions pour vous permettre d’aller toujours plus loin dans vos expérimentations en classe.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014fa6e77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014fa6e77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Pour vous tenir informer des travaux et réflexions du GREID Infodoc, plusieurs canaux s’offrent à vous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00a63862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00a63862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 site point.doc, site des professeur.e.s documentalistes de l’académie de Créteil. Ce site vous permet de suivre l’actualité de la discipline dans l’académie de Créteil, de consulter les publications de séquences déposées par d’autres collègues… un très bon outil pour mutualiser les pratiques. Si vous souhaitez nous envoyer une séquence que vous souhaiteriez partager avec la communauté, n’hésitez pas à nous écrire sur </a:t>
            </a:r>
            <a:r>
              <a:rPr lang="fr" u="sng">
                <a:solidFill>
                  <a:schemeClr val="hlink"/>
                </a:solidFill>
                <a:hlinkClick r:id="rId2"/>
              </a:rPr>
              <a:t>greidinfodoc@gmail.com</a:t>
            </a:r>
            <a:r>
              <a:rPr lang="fr"/>
              <a:t>. Par exemple, en cette rentrée 2019, vous trouverez sur point.doc la publication des travaux réalisés par les collègues dans le cadre des Travaux académiques mutualisés 2018/2019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03b73021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03b73021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00a638620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00a638620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 GREID publie également sur la liste de diffusion des professeurs documentalistes de l’académie de Créteil. En vous inscrivant à cette liste avec votre adresse ac-créteil, vous aurez accès aux informations institutionnelles, à celles du CLEMI, du réseaux CANOPE, vous serez tenus au courant des diverses manifestations touchant la documentation dans l’académie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00a63862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00a63862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 fil twitter @GREIDInfodoc qui vous repartage des séances, idées, actualité… concernant la documentation à Créteil et ailleurs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014fa6e77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014fa6e77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Mais le GREID c’est aussi la création de projet comme par exemple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mailto:greidinfodoc@gmail.com"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passemi.ac-creteil.fr/moodle/?lang=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education.gouv.fr/pid285/bulletin_officiel.html?cid_bo=947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passemi.ac-creteil.fr/moodle/course/view.php?id=11" TargetMode="External"/><Relationship Id="rId4" Type="http://schemas.openxmlformats.org/officeDocument/2006/relationships/image" Target="../media/image13.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mailto:greidinfodoc@gmail.com" TargetMode="External"/><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pointdoc.ac-creteil.fr/" TargetMode="External"/><Relationship Id="rId4" Type="http://schemas.openxmlformats.org/officeDocument/2006/relationships/hyperlink" Target="mailto:greidinfodoc@gmail.com" TargetMode="Externa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listes.ac-creteil.fr/wws/info/infodoc" TargetMode="External"/><Relationship Id="rId4" Type="http://schemas.openxmlformats.org/officeDocument/2006/relationships/hyperlink" Target="http://listes.ac-creteil.fr/wws/info/infodo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twitter.com/GREIDInfodoc" TargetMode="External"/><Relationship Id="rId4" Type="http://schemas.openxmlformats.org/officeDocument/2006/relationships/image" Target="../media/image2.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457200" lvl="0" marL="0" rtl="0" algn="ctr">
              <a:spcBef>
                <a:spcPts val="0"/>
              </a:spcBef>
              <a:spcAft>
                <a:spcPts val="0"/>
              </a:spcAft>
              <a:buNone/>
            </a:pPr>
            <a:r>
              <a:rPr lang="fr"/>
              <a:t> Greid InfoDoc</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chemeClr val="dk1"/>
                </a:solidFill>
                <a:highlight>
                  <a:srgbClr val="FFFFFF"/>
                </a:highlight>
                <a:latin typeface="Verdana"/>
                <a:ea typeface="Verdana"/>
                <a:cs typeface="Verdana"/>
                <a:sym typeface="Verdana"/>
              </a:rPr>
              <a:t>Groupe de Réflexion et d’Expérimentation en Informatique et Documentation</a:t>
            </a:r>
            <a:endParaRPr sz="2400"/>
          </a:p>
        </p:txBody>
      </p:sp>
      <p:sp>
        <p:nvSpPr>
          <p:cNvPr id="56" name="Google Shape;56;p13"/>
          <p:cNvSpPr txBox="1"/>
          <p:nvPr/>
        </p:nvSpPr>
        <p:spPr>
          <a:xfrm>
            <a:off x="758625" y="4226550"/>
            <a:ext cx="8073900" cy="5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highlight>
                  <a:srgbClr val="FFFFFF"/>
                </a:highlight>
              </a:rPr>
              <a:t>Sous la responsabilité des IA-IPR EVS, en collaboration avec la Direction académique au Numérique Educatif (DANE) de l’académie de Créteil.</a:t>
            </a:r>
            <a:endParaRPr/>
          </a:p>
        </p:txBody>
      </p:sp>
      <p:pic>
        <p:nvPicPr>
          <p:cNvPr id="57" name="Google Shape;57;p13"/>
          <p:cNvPicPr preferRelativeResize="0"/>
          <p:nvPr/>
        </p:nvPicPr>
        <p:blipFill>
          <a:blip r:embed="rId3">
            <a:alphaModFix/>
          </a:blip>
          <a:stretch>
            <a:fillRect/>
          </a:stretch>
        </p:blipFill>
        <p:spPr>
          <a:xfrm>
            <a:off x="5669450" y="-12"/>
            <a:ext cx="3257550" cy="1400175"/>
          </a:xfrm>
          <a:prstGeom prst="rect">
            <a:avLst/>
          </a:prstGeom>
          <a:noFill/>
          <a:ln>
            <a:noFill/>
          </a:ln>
        </p:spPr>
      </p:pic>
      <p:pic>
        <p:nvPicPr>
          <p:cNvPr id="58" name="Google Shape;58;p13"/>
          <p:cNvPicPr preferRelativeResize="0"/>
          <p:nvPr/>
        </p:nvPicPr>
        <p:blipFill>
          <a:blip r:embed="rId4">
            <a:alphaModFix/>
          </a:blip>
          <a:stretch>
            <a:fillRect/>
          </a:stretch>
        </p:blipFill>
        <p:spPr>
          <a:xfrm>
            <a:off x="167350" y="0"/>
            <a:ext cx="1973025" cy="2731275"/>
          </a:xfrm>
          <a:prstGeom prst="rect">
            <a:avLst/>
          </a:prstGeom>
          <a:noFill/>
          <a:ln>
            <a:noFill/>
          </a:ln>
        </p:spPr>
      </p:pic>
      <p:sp>
        <p:nvSpPr>
          <p:cNvPr id="59" name="Google Shape;59;p13"/>
          <p:cNvSpPr txBox="1"/>
          <p:nvPr/>
        </p:nvSpPr>
        <p:spPr>
          <a:xfrm>
            <a:off x="2377725" y="400500"/>
            <a:ext cx="31698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Journées départementales des professeurs documentalistes</a:t>
            </a:r>
            <a:endParaRPr/>
          </a:p>
          <a:p>
            <a:pPr indent="0" lvl="0" marL="0" rtl="0" algn="ctr">
              <a:spcBef>
                <a:spcPts val="0"/>
              </a:spcBef>
              <a:spcAft>
                <a:spcPts val="0"/>
              </a:spcAft>
              <a:buNone/>
            </a:pPr>
            <a:r>
              <a:rPr lang="fr"/>
              <a:t>Septembre- Octobre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Un projet de création de ressources pédagogiques</a:t>
            </a:r>
            <a:endParaRPr/>
          </a:p>
        </p:txBody>
      </p:sp>
      <p:sp>
        <p:nvSpPr>
          <p:cNvPr id="123" name="Google Shape;123;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800"/>
              <a:t>Pour valider les compétences EMI des élèves de la 6ème à la terminale</a:t>
            </a:r>
            <a:endParaRPr sz="1800"/>
          </a:p>
          <a:p>
            <a:pPr indent="0" lvl="0" marL="0" rtl="0" algn="l">
              <a:spcBef>
                <a:spcPts val="1600"/>
              </a:spcBef>
              <a:spcAft>
                <a:spcPts val="0"/>
              </a:spcAft>
              <a:buNone/>
            </a:pPr>
            <a:r>
              <a:rPr lang="fr" sz="1800"/>
              <a:t>Pour trouver la plateforme à partir d’un moteur de recherche  : </a:t>
            </a:r>
            <a:endParaRPr sz="1800"/>
          </a:p>
          <a:p>
            <a:pPr indent="0" lvl="0" marL="0" rtl="0" algn="ctr">
              <a:spcBef>
                <a:spcPts val="1600"/>
              </a:spcBef>
              <a:spcAft>
                <a:spcPts val="0"/>
              </a:spcAft>
              <a:buNone/>
            </a:pPr>
            <a:r>
              <a:rPr lang="fr" sz="1800"/>
              <a:t>PassEmi Créteil</a:t>
            </a:r>
            <a:endParaRPr sz="1800"/>
          </a:p>
          <a:p>
            <a:pPr indent="0" lvl="0" marL="0" rtl="0" algn="l">
              <a:spcBef>
                <a:spcPts val="1600"/>
              </a:spcBef>
              <a:spcAft>
                <a:spcPts val="0"/>
              </a:spcAft>
              <a:buNone/>
            </a:pPr>
            <a:r>
              <a:rPr lang="fr" sz="1800"/>
              <a:t>Si vous voulez publier des parcours contactez nous à l’adresse :</a:t>
            </a:r>
            <a:endParaRPr sz="1800"/>
          </a:p>
          <a:p>
            <a:pPr indent="0" lvl="0" marL="0" rtl="0" algn="ctr">
              <a:lnSpc>
                <a:spcPct val="100000"/>
              </a:lnSpc>
              <a:spcBef>
                <a:spcPts val="1600"/>
              </a:spcBef>
              <a:spcAft>
                <a:spcPts val="0"/>
              </a:spcAft>
              <a:buClr>
                <a:schemeClr val="dk1"/>
              </a:buClr>
              <a:buSzPts val="1100"/>
              <a:buFont typeface="Arial"/>
              <a:buNone/>
            </a:pPr>
            <a:r>
              <a:rPr lang="fr" sz="2400" u="sng">
                <a:solidFill>
                  <a:schemeClr val="accent5"/>
                </a:solidFill>
                <a:hlinkClick r:id="rId3"/>
              </a:rPr>
              <a:t>greidinfodoc@gmail.com</a:t>
            </a:r>
            <a:endParaRPr sz="2400"/>
          </a:p>
          <a:p>
            <a:pPr indent="0" lvl="0" marL="0" rtl="0" algn="l">
              <a:spcBef>
                <a:spcPts val="0"/>
              </a:spcBef>
              <a:spcAft>
                <a:spcPts val="1600"/>
              </a:spcAft>
              <a:buNone/>
            </a:pPr>
            <a:r>
              <a:t/>
            </a:r>
            <a:endParaRPr/>
          </a:p>
        </p:txBody>
      </p:sp>
      <p:pic>
        <p:nvPicPr>
          <p:cNvPr id="124" name="Google Shape;124;p22"/>
          <p:cNvPicPr preferRelativeResize="0"/>
          <p:nvPr/>
        </p:nvPicPr>
        <p:blipFill>
          <a:blip r:embed="rId4">
            <a:alphaModFix/>
          </a:blip>
          <a:stretch>
            <a:fillRect/>
          </a:stretch>
        </p:blipFill>
        <p:spPr>
          <a:xfrm>
            <a:off x="4311600" y="1245476"/>
            <a:ext cx="4819450" cy="2764300"/>
          </a:xfrm>
          <a:prstGeom prst="rect">
            <a:avLst/>
          </a:prstGeom>
          <a:noFill/>
          <a:ln>
            <a:noFill/>
          </a:ln>
        </p:spPr>
      </p:pic>
      <p:sp>
        <p:nvSpPr>
          <p:cNvPr id="125" name="Google Shape;12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1562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2400"/>
              <a:t>Présentation de la plateforme PassEMI</a:t>
            </a:r>
            <a:endParaRPr sz="2400"/>
          </a:p>
        </p:txBody>
      </p:sp>
      <p:sp>
        <p:nvSpPr>
          <p:cNvPr id="131" name="Google Shape;131;p23"/>
          <p:cNvSpPr txBox="1"/>
          <p:nvPr>
            <p:ph idx="1" type="body"/>
          </p:nvPr>
        </p:nvSpPr>
        <p:spPr>
          <a:xfrm>
            <a:off x="311700" y="728925"/>
            <a:ext cx="8520600" cy="42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u="sng">
                <a:solidFill>
                  <a:schemeClr val="hlink"/>
                </a:solidFill>
                <a:hlinkClick r:id="rId3"/>
              </a:rPr>
              <a:t>http://passemi.ac-creteil.fr/moodle/?lang=en</a:t>
            </a:r>
            <a:endParaRPr>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ctr">
              <a:spcBef>
                <a:spcPts val="0"/>
              </a:spcBef>
              <a:spcAft>
                <a:spcPts val="0"/>
              </a:spcAft>
              <a:buClr>
                <a:schemeClr val="dk1"/>
              </a:buClr>
              <a:buSzPts val="1100"/>
              <a:buFont typeface="Arial"/>
              <a:buNone/>
            </a:pPr>
            <a:r>
              <a:rPr b="1" lang="fr">
                <a:solidFill>
                  <a:schemeClr val="dk1"/>
                </a:solidFill>
              </a:rPr>
              <a:t>Acquérir et valider des compétences informationnelles et médiatiques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PassEMI est une plateforme réalisée par des professeurs documentalistes de l’Académie de Créteil et coordonnée par le GREID InfoDoc.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42900" lvl="0" marL="457200" rtl="0" algn="l">
              <a:spcBef>
                <a:spcPts val="0"/>
              </a:spcBef>
              <a:spcAft>
                <a:spcPts val="0"/>
              </a:spcAft>
              <a:buClr>
                <a:schemeClr val="dk1"/>
              </a:buClr>
              <a:buSzPts val="1800"/>
              <a:buChar char="➔"/>
            </a:pPr>
            <a:r>
              <a:rPr lang="fr">
                <a:solidFill>
                  <a:schemeClr val="dk1"/>
                </a:solidFill>
              </a:rPr>
              <a:t>Elle permet de travailler les compétences en éducation aux médias et à l’information (EMI) à travers la découverte de parcours de formation à la culture de l’information et des médias.</a:t>
            </a:r>
            <a:endParaRPr>
              <a:solidFill>
                <a:schemeClr val="dk1"/>
              </a:solidFill>
            </a:endParaRPr>
          </a:p>
          <a:p>
            <a:pPr indent="-342900" lvl="0" marL="457200" rtl="0" algn="l">
              <a:spcBef>
                <a:spcPts val="0"/>
              </a:spcBef>
              <a:spcAft>
                <a:spcPts val="0"/>
              </a:spcAft>
              <a:buClr>
                <a:schemeClr val="dk1"/>
              </a:buClr>
              <a:buSzPts val="1800"/>
              <a:buChar char="➔"/>
            </a:pPr>
            <a:r>
              <a:rPr lang="fr">
                <a:solidFill>
                  <a:schemeClr val="dk1"/>
                </a:solidFill>
              </a:rPr>
              <a:t>Elle s’adresse aux professeurs documentalistes et aux enseignants des autres disciplines, qui à travers les programmes, souhaitent faire travailler et valider les compétences EMI des élèves.</a:t>
            </a:r>
            <a:endParaRPr>
              <a:solidFill>
                <a:schemeClr val="dk1"/>
              </a:solidFill>
            </a:endParaRPr>
          </a:p>
          <a:p>
            <a:pPr indent="0" lvl="0" marL="45720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omfortaa"/>
              <a:buChar char="➔"/>
            </a:pPr>
            <a:r>
              <a:rPr lang="fr">
                <a:solidFill>
                  <a:schemeClr val="dk1"/>
                </a:solidFill>
              </a:rPr>
              <a:t>Elle est structurée en 4 grandes parties qui reprennent les 4 domaines de l’enseignement de l’EMI définis dans le </a:t>
            </a:r>
            <a:r>
              <a:rPr b="1" lang="fr" u="sng">
                <a:solidFill>
                  <a:srgbClr val="460067"/>
                </a:solidFill>
                <a:highlight>
                  <a:srgbClr val="F5F0F9"/>
                </a:highlight>
                <a:hlinkClick r:id="rId3"/>
              </a:rPr>
              <a:t> Programme d'enseignement du cycle des approfondissements (cycle 4)</a:t>
            </a:r>
            <a:r>
              <a:rPr lang="fr">
                <a:solidFill>
                  <a:schemeClr val="dk1"/>
                </a:solidFill>
              </a:rPr>
              <a:t> - Bulletin officiel spécial n°11 du 26 novembre 2015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		-Utiliser les médias et les informations de manière autonome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		-Exploiter l'information de manière raisonnée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		-Utiliser les médias de manière responsable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		-Produire, communiquer, partager des informations</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178775" y="142475"/>
            <a:ext cx="8653500" cy="855600"/>
          </a:xfrm>
          <a:prstGeom prst="rect">
            <a:avLst/>
          </a:prstGeom>
        </p:spPr>
        <p:txBody>
          <a:bodyPr anchorCtr="0" anchor="t" bIns="91425" lIns="91425" spcFirstLastPara="1" rIns="91425" wrap="square" tIns="91425">
            <a:noAutofit/>
          </a:bodyPr>
          <a:lstStyle/>
          <a:p>
            <a:pPr indent="0" lvl="0" marL="4114800" rtl="0" algn="l">
              <a:spcBef>
                <a:spcPts val="0"/>
              </a:spcBef>
              <a:spcAft>
                <a:spcPts val="0"/>
              </a:spcAft>
              <a:buNone/>
            </a:pPr>
            <a:r>
              <a:rPr lang="fr"/>
              <a:t>Exemple d’un parcours</a:t>
            </a:r>
            <a:endParaRPr/>
          </a:p>
        </p:txBody>
      </p:sp>
      <p:sp>
        <p:nvSpPr>
          <p:cNvPr id="143" name="Google Shape;143;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4" name="Google Shape;144;p25"/>
          <p:cNvSpPr txBox="1"/>
          <p:nvPr>
            <p:ph idx="2" type="body"/>
          </p:nvPr>
        </p:nvSpPr>
        <p:spPr>
          <a:xfrm>
            <a:off x="5349875" y="998075"/>
            <a:ext cx="3482400" cy="3909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fr" sz="1800" u="sng">
                <a:solidFill>
                  <a:schemeClr val="hlink"/>
                </a:solidFill>
                <a:hlinkClick r:id="rId3"/>
              </a:rPr>
              <a:t>http://passemi.ac-creteil.fr/moodle/course/view.php?id=11</a:t>
            </a:r>
            <a:endParaRPr b="1" sz="1800">
              <a:solidFill>
                <a:srgbClr val="455A64"/>
              </a:solidFill>
            </a:endParaRPr>
          </a:p>
          <a:p>
            <a:pPr indent="0" lvl="0" marL="0" rtl="0" algn="l">
              <a:lnSpc>
                <a:spcPct val="120000"/>
              </a:lnSpc>
              <a:spcBef>
                <a:spcPts val="200"/>
              </a:spcBef>
              <a:spcAft>
                <a:spcPts val="0"/>
              </a:spcAft>
              <a:buNone/>
            </a:pPr>
            <a:r>
              <a:t/>
            </a:r>
            <a:endParaRPr b="1" sz="1800">
              <a:solidFill>
                <a:srgbClr val="455A64"/>
              </a:solidFill>
            </a:endParaRPr>
          </a:p>
          <a:p>
            <a:pPr indent="0" lvl="0" marL="0" rtl="0" algn="l">
              <a:lnSpc>
                <a:spcPct val="120000"/>
              </a:lnSpc>
              <a:spcBef>
                <a:spcPts val="200"/>
              </a:spcBef>
              <a:spcAft>
                <a:spcPts val="0"/>
              </a:spcAft>
              <a:buNone/>
            </a:pPr>
            <a:r>
              <a:t/>
            </a:r>
            <a:endParaRPr b="1" sz="1800">
              <a:solidFill>
                <a:srgbClr val="455A64"/>
              </a:solidFill>
            </a:endParaRPr>
          </a:p>
          <a:p>
            <a:pPr indent="0" lvl="0" marL="0" rtl="0" algn="l">
              <a:lnSpc>
                <a:spcPct val="120000"/>
              </a:lnSpc>
              <a:spcBef>
                <a:spcPts val="200"/>
              </a:spcBef>
              <a:spcAft>
                <a:spcPts val="0"/>
              </a:spcAft>
              <a:buClr>
                <a:schemeClr val="dk1"/>
              </a:buClr>
              <a:buSzPts val="1100"/>
              <a:buFont typeface="Arial"/>
              <a:buNone/>
            </a:pPr>
            <a:r>
              <a:rPr b="1" lang="fr" sz="1800">
                <a:solidFill>
                  <a:srgbClr val="455A64"/>
                </a:solidFill>
              </a:rPr>
              <a:t>Pré-requis :</a:t>
            </a:r>
            <a:r>
              <a:rPr lang="fr" sz="1800">
                <a:solidFill>
                  <a:srgbClr val="455A64"/>
                </a:solidFill>
              </a:rPr>
              <a:t> connaître la notion de source</a:t>
            </a:r>
            <a:endParaRPr sz="1800">
              <a:solidFill>
                <a:srgbClr val="455A64"/>
              </a:solidFill>
            </a:endParaRPr>
          </a:p>
          <a:p>
            <a:pPr indent="0" lvl="0" marL="0" rtl="0" algn="l">
              <a:lnSpc>
                <a:spcPct val="120000"/>
              </a:lnSpc>
              <a:spcBef>
                <a:spcPts val="200"/>
              </a:spcBef>
              <a:spcAft>
                <a:spcPts val="0"/>
              </a:spcAft>
              <a:buClr>
                <a:schemeClr val="dk1"/>
              </a:buClr>
              <a:buSzPts val="1100"/>
              <a:buFont typeface="Arial"/>
              <a:buNone/>
            </a:pPr>
            <a:r>
              <a:rPr lang="fr" sz="1800">
                <a:solidFill>
                  <a:srgbClr val="455A64"/>
                </a:solidFill>
              </a:rPr>
              <a:t>En présentiel et en synchrone</a:t>
            </a:r>
            <a:endParaRPr sz="1800">
              <a:solidFill>
                <a:srgbClr val="455A64"/>
              </a:solidFill>
            </a:endParaRPr>
          </a:p>
          <a:p>
            <a:pPr indent="0" lvl="0" marL="0" rtl="0" algn="l">
              <a:lnSpc>
                <a:spcPct val="120000"/>
              </a:lnSpc>
              <a:spcBef>
                <a:spcPts val="200"/>
              </a:spcBef>
              <a:spcAft>
                <a:spcPts val="0"/>
              </a:spcAft>
              <a:buNone/>
            </a:pPr>
            <a:r>
              <a:rPr b="1" lang="fr" sz="1800">
                <a:solidFill>
                  <a:srgbClr val="455A64"/>
                </a:solidFill>
              </a:rPr>
              <a:t>Durée :</a:t>
            </a:r>
            <a:r>
              <a:rPr lang="fr" sz="1800">
                <a:solidFill>
                  <a:srgbClr val="455A64"/>
                </a:solidFill>
              </a:rPr>
              <a:t> 2h</a:t>
            </a:r>
            <a:endParaRPr sz="1800">
              <a:solidFill>
                <a:srgbClr val="455A64"/>
              </a:solidFill>
            </a:endParaRPr>
          </a:p>
          <a:p>
            <a:pPr indent="0" lvl="0" marL="0" rtl="0" algn="ctr">
              <a:lnSpc>
                <a:spcPct val="120000"/>
              </a:lnSpc>
              <a:spcBef>
                <a:spcPts val="200"/>
              </a:spcBef>
              <a:spcAft>
                <a:spcPts val="0"/>
              </a:spcAft>
              <a:buNone/>
            </a:pPr>
            <a:r>
              <a:rPr lang="fr" sz="1800">
                <a:solidFill>
                  <a:srgbClr val="455A64"/>
                </a:solidFill>
              </a:rPr>
              <a:t>Structuré en trois parties</a:t>
            </a:r>
            <a:endParaRPr sz="1800">
              <a:solidFill>
                <a:srgbClr val="455A64"/>
              </a:solidFill>
            </a:endParaRPr>
          </a:p>
          <a:p>
            <a:pPr indent="0" lvl="0" marL="0" rtl="0" algn="l">
              <a:lnSpc>
                <a:spcPct val="120000"/>
              </a:lnSpc>
              <a:spcBef>
                <a:spcPts val="200"/>
              </a:spcBef>
              <a:spcAft>
                <a:spcPts val="0"/>
              </a:spcAft>
              <a:buClr>
                <a:schemeClr val="dk1"/>
              </a:buClr>
              <a:buSzPts val="1100"/>
              <a:buFont typeface="Arial"/>
              <a:buNone/>
            </a:pPr>
            <a:r>
              <a:t/>
            </a:r>
            <a:endParaRPr sz="1800">
              <a:solidFill>
                <a:srgbClr val="455A64"/>
              </a:solidFill>
            </a:endParaRPr>
          </a:p>
          <a:p>
            <a:pPr indent="0" lvl="0" marL="0" rtl="0" algn="l">
              <a:spcBef>
                <a:spcPts val="200"/>
              </a:spcBef>
              <a:spcAft>
                <a:spcPts val="1600"/>
              </a:spcAft>
              <a:buNone/>
            </a:pPr>
            <a:r>
              <a:t/>
            </a:r>
            <a:endParaRPr/>
          </a:p>
        </p:txBody>
      </p:sp>
      <p:pic>
        <p:nvPicPr>
          <p:cNvPr id="145" name="Google Shape;145;p25"/>
          <p:cNvPicPr preferRelativeResize="0"/>
          <p:nvPr/>
        </p:nvPicPr>
        <p:blipFill>
          <a:blip r:embed="rId4">
            <a:alphaModFix/>
          </a:blip>
          <a:stretch>
            <a:fillRect/>
          </a:stretch>
        </p:blipFill>
        <p:spPr>
          <a:xfrm>
            <a:off x="712713" y="42850"/>
            <a:ext cx="2905125" cy="5057775"/>
          </a:xfrm>
          <a:prstGeom prst="rect">
            <a:avLst/>
          </a:prstGeom>
          <a:noFill/>
          <a:ln>
            <a:noFill/>
          </a:ln>
        </p:spPr>
      </p:pic>
      <p:pic>
        <p:nvPicPr>
          <p:cNvPr id="146" name="Google Shape;146;p25"/>
          <p:cNvPicPr preferRelativeResize="0"/>
          <p:nvPr/>
        </p:nvPicPr>
        <p:blipFill>
          <a:blip r:embed="rId5">
            <a:alphaModFix/>
          </a:blip>
          <a:stretch>
            <a:fillRect/>
          </a:stretch>
        </p:blipFill>
        <p:spPr>
          <a:xfrm>
            <a:off x="5933775" y="4186225"/>
            <a:ext cx="2314575" cy="914400"/>
          </a:xfrm>
          <a:prstGeom prst="rect">
            <a:avLst/>
          </a:prstGeom>
          <a:noFill/>
          <a:ln>
            <a:noFill/>
          </a:ln>
        </p:spPr>
      </p:pic>
      <p:sp>
        <p:nvSpPr>
          <p:cNvPr id="147" name="Google Shape;147;p25"/>
          <p:cNvSpPr/>
          <p:nvPr/>
        </p:nvSpPr>
        <p:spPr>
          <a:xfrm>
            <a:off x="3671150" y="2032000"/>
            <a:ext cx="270900" cy="2031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txBox="1"/>
          <p:nvPr/>
        </p:nvSpPr>
        <p:spPr>
          <a:xfrm>
            <a:off x="3955625" y="1923625"/>
            <a:ext cx="1246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compétence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1046475" y="0"/>
            <a:ext cx="6333024" cy="5087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1059875" y="0"/>
            <a:ext cx="6683083"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5" name="Google Shape;165;p28"/>
          <p:cNvPicPr preferRelativeResize="0"/>
          <p:nvPr/>
        </p:nvPicPr>
        <p:blipFill>
          <a:blip r:embed="rId3">
            <a:alphaModFix/>
          </a:blip>
          <a:stretch>
            <a:fillRect/>
          </a:stretch>
        </p:blipFill>
        <p:spPr>
          <a:xfrm>
            <a:off x="66675" y="1695450"/>
            <a:ext cx="9010650" cy="175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idx="4294967295" type="body"/>
          </p:nvPr>
        </p:nvSpPr>
        <p:spPr>
          <a:xfrm>
            <a:off x="311700" y="340475"/>
            <a:ext cx="8520600" cy="42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71" name="Google Shape;171;p29"/>
          <p:cNvPicPr preferRelativeResize="0"/>
          <p:nvPr/>
        </p:nvPicPr>
        <p:blipFill>
          <a:blip r:embed="rId3">
            <a:alphaModFix/>
          </a:blip>
          <a:stretch>
            <a:fillRect/>
          </a:stretch>
        </p:blipFill>
        <p:spPr>
          <a:xfrm>
            <a:off x="669150" y="1475925"/>
            <a:ext cx="3343475" cy="2345425"/>
          </a:xfrm>
          <a:prstGeom prst="rect">
            <a:avLst/>
          </a:prstGeom>
          <a:noFill/>
          <a:ln>
            <a:noFill/>
          </a:ln>
        </p:spPr>
      </p:pic>
      <p:graphicFrame>
        <p:nvGraphicFramePr>
          <p:cNvPr id="172" name="Google Shape;172;p29"/>
          <p:cNvGraphicFramePr/>
          <p:nvPr/>
        </p:nvGraphicFramePr>
        <p:xfrm>
          <a:off x="669150" y="195013"/>
          <a:ext cx="3000000" cy="3000000"/>
        </p:xfrm>
        <a:graphic>
          <a:graphicData uri="http://schemas.openxmlformats.org/drawingml/2006/table">
            <a:tbl>
              <a:tblPr>
                <a:noFill/>
                <a:tableStyleId>{867605C7-D529-4F2F-91A3-6117E85CC671}</a:tableStyleId>
              </a:tblPr>
              <a:tblGrid>
                <a:gridCol w="4049975"/>
                <a:gridCol w="4049975"/>
              </a:tblGrid>
              <a:tr h="47568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sz="2400">
                        <a:solidFill>
                          <a:schemeClr val="dk2"/>
                        </a:solidFill>
                      </a:endParaRPr>
                    </a:p>
                    <a:p>
                      <a:pPr indent="0" lvl="0" marL="0" rtl="0" algn="l">
                        <a:lnSpc>
                          <a:spcPct val="115000"/>
                        </a:lnSpc>
                        <a:spcBef>
                          <a:spcPts val="1600"/>
                        </a:spcBef>
                        <a:spcAft>
                          <a:spcPts val="0"/>
                        </a:spcAft>
                        <a:buNone/>
                      </a:pPr>
                      <a:r>
                        <a:t/>
                      </a:r>
                      <a:endParaRPr sz="2400">
                        <a:solidFill>
                          <a:schemeClr val="dk2"/>
                        </a:solidFill>
                      </a:endParaRPr>
                    </a:p>
                    <a:p>
                      <a:pPr indent="0" lvl="0" marL="0" rtl="0" algn="ctr">
                        <a:lnSpc>
                          <a:spcPct val="115000"/>
                        </a:lnSpc>
                        <a:spcBef>
                          <a:spcPts val="1600"/>
                        </a:spcBef>
                        <a:spcAft>
                          <a:spcPts val="0"/>
                        </a:spcAft>
                        <a:buNone/>
                      </a:pPr>
                      <a:r>
                        <a:rPr lang="fr" sz="2400">
                          <a:solidFill>
                            <a:schemeClr val="dk2"/>
                          </a:solidFill>
                        </a:rPr>
                        <a:t>de votre attention et à très bientôt pour mutualiser, partager ensemble</a:t>
                      </a:r>
                      <a:endParaRPr sz="2400">
                        <a:solidFill>
                          <a:schemeClr val="dk2"/>
                        </a:solidFill>
                      </a:endParaRPr>
                    </a:p>
                    <a:p>
                      <a:pPr indent="0" lvl="0" marL="0" rtl="0" algn="ctr">
                        <a:spcBef>
                          <a:spcPts val="1600"/>
                        </a:spcBef>
                        <a:spcAft>
                          <a:spcPts val="0"/>
                        </a:spcAft>
                        <a:buNone/>
                      </a:pPr>
                      <a:r>
                        <a:rPr lang="fr" sz="2400" u="sng">
                          <a:solidFill>
                            <a:schemeClr val="accent5"/>
                          </a:solidFill>
                          <a:hlinkClick r:id="rId4"/>
                        </a:rPr>
                        <a:t>greidinfodoc@gmail.com</a:t>
                      </a:r>
                      <a:endParaRPr sz="2400">
                        <a:solidFill>
                          <a:schemeClr val="dk2"/>
                        </a:solidFill>
                      </a:endParaRPr>
                    </a:p>
                    <a:p>
                      <a:pPr indent="0" lvl="0" marL="0" rtl="0" algn="ctr">
                        <a:lnSpc>
                          <a:spcPct val="115000"/>
                        </a:lnSpc>
                        <a:spcBef>
                          <a:spcPts val="0"/>
                        </a:spcBef>
                        <a:spcAft>
                          <a:spcPts val="0"/>
                        </a:spcAft>
                        <a:buClr>
                          <a:schemeClr val="dk1"/>
                        </a:buClr>
                        <a:buSzPts val="1100"/>
                        <a:buFont typeface="Arial"/>
                        <a:buNone/>
                      </a:pPr>
                      <a:r>
                        <a:t/>
                      </a:r>
                      <a:endParaRPr sz="2400">
                        <a:solidFill>
                          <a:schemeClr val="dk2"/>
                        </a:solidFill>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73" name="Google Shape;173;p29"/>
          <p:cNvSpPr txBox="1"/>
          <p:nvPr/>
        </p:nvSpPr>
        <p:spPr>
          <a:xfrm>
            <a:off x="3237650" y="3597475"/>
            <a:ext cx="10701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9"/>
          <p:cNvPicPr preferRelativeResize="0"/>
          <p:nvPr/>
        </p:nvPicPr>
        <p:blipFill>
          <a:blip r:embed="rId5">
            <a:alphaModFix/>
          </a:blip>
          <a:stretch>
            <a:fillRect/>
          </a:stretch>
        </p:blipFill>
        <p:spPr>
          <a:xfrm>
            <a:off x="3305071" y="3415400"/>
            <a:ext cx="1147000" cy="115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a:t>Qu’est ce que le Greid ?</a:t>
            </a:r>
            <a:endParaRPr b="1"/>
          </a:p>
          <a:p>
            <a:pPr indent="0" lvl="0" marL="0" rtl="0" algn="ctr">
              <a:spcBef>
                <a:spcPts val="0"/>
              </a:spcBef>
              <a:spcAft>
                <a:spcPts val="0"/>
              </a:spcAft>
              <a:buNone/>
            </a:pPr>
            <a:r>
              <a:t/>
            </a:r>
            <a:endParaRPr b="1" sz="2400"/>
          </a:p>
          <a:p>
            <a:pPr indent="0" lvl="0" marL="0" rtl="0" algn="ctr">
              <a:spcBef>
                <a:spcPts val="0"/>
              </a:spcBef>
              <a:spcAft>
                <a:spcPts val="0"/>
              </a:spcAft>
              <a:buNone/>
            </a:pPr>
            <a:r>
              <a:rPr b="1" i="1" lang="fr" sz="2400">
                <a:highlight>
                  <a:schemeClr val="lt1"/>
                </a:highlight>
                <a:latin typeface="Verdana"/>
                <a:ea typeface="Verdana"/>
                <a:cs typeface="Verdana"/>
                <a:sym typeface="Verdana"/>
              </a:rPr>
              <a:t>Groupe de Réflexion et d’Expérimentation</a:t>
            </a:r>
            <a:endParaRPr b="1" i="1" sz="2400">
              <a:highlight>
                <a:schemeClr val="lt1"/>
              </a:highlight>
              <a:latin typeface="Verdana"/>
              <a:ea typeface="Verdana"/>
              <a:cs typeface="Verdana"/>
              <a:sym typeface="Verdana"/>
            </a:endParaRPr>
          </a:p>
          <a:p>
            <a:pPr indent="0" lvl="0" marL="0" rtl="0" algn="ctr">
              <a:spcBef>
                <a:spcPts val="0"/>
              </a:spcBef>
              <a:spcAft>
                <a:spcPts val="0"/>
              </a:spcAft>
              <a:buNone/>
            </a:pPr>
            <a:r>
              <a:rPr b="1" lang="fr" sz="2400">
                <a:highlight>
                  <a:schemeClr val="lt1"/>
                </a:highlight>
                <a:latin typeface="Verdana"/>
                <a:ea typeface="Verdana"/>
                <a:cs typeface="Verdana"/>
                <a:sym typeface="Verdana"/>
              </a:rPr>
              <a:t>en info communication </a:t>
            </a:r>
            <a:endParaRPr b="1" sz="2400"/>
          </a:p>
          <a:p>
            <a:pPr indent="0" lvl="0" marL="0" rtl="0" algn="ctr">
              <a:spcBef>
                <a:spcPts val="0"/>
              </a:spcBef>
              <a:spcAft>
                <a:spcPts val="0"/>
              </a:spcAft>
              <a:buClr>
                <a:schemeClr val="dk1"/>
              </a:buClr>
              <a:buSzPts val="1100"/>
              <a:buFont typeface="Arial"/>
              <a:buNone/>
            </a:pPr>
            <a:r>
              <a:rPr b="1" lang="fr" sz="2400"/>
              <a:t> </a:t>
            </a:r>
            <a:endParaRPr b="1" sz="2400"/>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0" y="342550"/>
            <a:ext cx="33216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a:solidFill>
                  <a:srgbClr val="3D85C6"/>
                </a:solidFill>
              </a:rPr>
              <a:t>pas UN mais DES Greids</a:t>
            </a:r>
            <a:endParaRPr b="1">
              <a:solidFill>
                <a:srgbClr val="3D85C6"/>
              </a:solidFill>
            </a:endParaRPr>
          </a:p>
          <a:p>
            <a:pPr indent="0" lvl="0" marL="0" rtl="0" algn="l">
              <a:lnSpc>
                <a:spcPct val="100000"/>
              </a:lnSpc>
              <a:spcBef>
                <a:spcPts val="1600"/>
              </a:spcBef>
              <a:spcAft>
                <a:spcPts val="0"/>
              </a:spcAft>
              <a:buNone/>
            </a:pPr>
            <a:r>
              <a:t/>
            </a:r>
            <a:endParaRPr b="1">
              <a:solidFill>
                <a:schemeClr val="dk1"/>
              </a:solidFill>
            </a:endParaRPr>
          </a:p>
          <a:p>
            <a:pPr indent="0" lvl="0" marL="0" rtl="0" algn="l">
              <a:lnSpc>
                <a:spcPct val="100000"/>
              </a:lnSpc>
              <a:spcBef>
                <a:spcPts val="1600"/>
              </a:spcBef>
              <a:spcAft>
                <a:spcPts val="0"/>
              </a:spcAft>
              <a:buNone/>
            </a:pPr>
            <a:r>
              <a:t/>
            </a:r>
            <a:endParaRPr b="1">
              <a:solidFill>
                <a:srgbClr val="76A5AF"/>
              </a:solidFill>
            </a:endParaRPr>
          </a:p>
          <a:p>
            <a:pPr indent="0" lvl="0" marL="0" rtl="0" algn="l">
              <a:lnSpc>
                <a:spcPct val="100000"/>
              </a:lnSpc>
              <a:spcBef>
                <a:spcPts val="1600"/>
              </a:spcBef>
              <a:spcAft>
                <a:spcPts val="0"/>
              </a:spcAft>
              <a:buNone/>
            </a:pPr>
            <a:r>
              <a:t/>
            </a:r>
            <a:endParaRPr b="1">
              <a:solidFill>
                <a:srgbClr val="6FA8DC"/>
              </a:solidFill>
            </a:endParaRPr>
          </a:p>
          <a:p>
            <a:pPr indent="0" lvl="0" marL="0" rtl="0" algn="l">
              <a:lnSpc>
                <a:spcPct val="100000"/>
              </a:lnSpc>
              <a:spcBef>
                <a:spcPts val="1600"/>
              </a:spcBef>
              <a:spcAft>
                <a:spcPts val="0"/>
              </a:spcAft>
              <a:buNone/>
            </a:pPr>
            <a:r>
              <a:t/>
            </a:r>
            <a:endParaRPr b="1">
              <a:solidFill>
                <a:srgbClr val="6FA8DC"/>
              </a:solidFill>
            </a:endParaRPr>
          </a:p>
          <a:p>
            <a:pPr indent="0" lvl="0" marL="0" rtl="0" algn="l">
              <a:lnSpc>
                <a:spcPct val="100000"/>
              </a:lnSpc>
              <a:spcBef>
                <a:spcPts val="1600"/>
              </a:spcBef>
              <a:spcAft>
                <a:spcPts val="0"/>
              </a:spcAft>
              <a:buNone/>
            </a:pPr>
            <a:r>
              <a:t/>
            </a:r>
            <a:endParaRPr b="1">
              <a:solidFill>
                <a:srgbClr val="E06666"/>
              </a:solidFill>
            </a:endParaRPr>
          </a:p>
          <a:p>
            <a:pPr indent="0" lvl="0" marL="0" rtl="0" algn="l">
              <a:lnSpc>
                <a:spcPct val="100000"/>
              </a:lnSpc>
              <a:spcBef>
                <a:spcPts val="1600"/>
              </a:spcBef>
              <a:spcAft>
                <a:spcPts val="0"/>
              </a:spcAft>
              <a:buNone/>
            </a:pPr>
            <a:r>
              <a:t/>
            </a:r>
            <a:endParaRPr b="1">
              <a:solidFill>
                <a:schemeClr val="dk1"/>
              </a:solidFill>
            </a:endParaRPr>
          </a:p>
          <a:p>
            <a:pPr indent="0" lvl="0" marL="0" rtl="0" algn="l">
              <a:lnSpc>
                <a:spcPct val="100000"/>
              </a:lnSpc>
              <a:spcBef>
                <a:spcPts val="1600"/>
              </a:spcBef>
              <a:spcAft>
                <a:spcPts val="1600"/>
              </a:spcAft>
              <a:buNone/>
            </a:pPr>
            <a:r>
              <a:rPr b="1" lang="fr">
                <a:solidFill>
                  <a:srgbClr val="C27BA0"/>
                </a:solidFill>
              </a:rPr>
              <a:t> </a:t>
            </a:r>
            <a:r>
              <a:rPr b="1" lang="fr">
                <a:solidFill>
                  <a:schemeClr val="dk1"/>
                </a:solidFill>
              </a:rPr>
              <a:t>                         </a:t>
            </a:r>
            <a:endParaRPr b="1">
              <a:solidFill>
                <a:schemeClr val="dk1"/>
              </a:solidFill>
            </a:endParaRPr>
          </a:p>
        </p:txBody>
      </p:sp>
      <p:sp>
        <p:nvSpPr>
          <p:cNvPr id="70" name="Google Shape;70;p15"/>
          <p:cNvSpPr txBox="1"/>
          <p:nvPr/>
        </p:nvSpPr>
        <p:spPr>
          <a:xfrm>
            <a:off x="3938075" y="342550"/>
            <a:ext cx="5118000" cy="72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600">
                <a:solidFill>
                  <a:schemeClr val="dk1"/>
                </a:solidFill>
              </a:rPr>
              <a:t>Greid EPS, Greid Histoire/Géo/EMC, etc. et même un Greid des Humanités numériques</a:t>
            </a:r>
            <a:endParaRPr sz="1600">
              <a:solidFill>
                <a:schemeClr val="dk1"/>
              </a:solidFill>
            </a:endParaRPr>
          </a:p>
          <a:p>
            <a:pPr indent="0" lvl="0" marL="0" rtl="0" algn="l">
              <a:lnSpc>
                <a:spcPct val="100000"/>
              </a:lnSpc>
              <a:spcBef>
                <a:spcPts val="1600"/>
              </a:spcBef>
              <a:spcAft>
                <a:spcPts val="0"/>
              </a:spcAft>
              <a:buNone/>
            </a:pPr>
            <a:r>
              <a:t/>
            </a:r>
            <a:endParaRPr sz="1600">
              <a:solidFill>
                <a:schemeClr val="dk1"/>
              </a:solidFill>
            </a:endParaRPr>
          </a:p>
          <a:p>
            <a:pPr indent="0" lvl="0" marL="0" rtl="0" algn="l">
              <a:lnSpc>
                <a:spcPct val="100000"/>
              </a:lnSpc>
              <a:spcBef>
                <a:spcPts val="1600"/>
              </a:spcBef>
              <a:spcAft>
                <a:spcPts val="1600"/>
              </a:spcAft>
              <a:buNone/>
            </a:pPr>
            <a:r>
              <a:t/>
            </a:r>
            <a:endParaRPr sz="1600">
              <a:solidFill>
                <a:schemeClr val="dk1"/>
              </a:solidFill>
            </a:endParaRPr>
          </a:p>
        </p:txBody>
      </p:sp>
      <p:sp>
        <p:nvSpPr>
          <p:cNvPr id="71" name="Google Shape;71;p15"/>
          <p:cNvSpPr/>
          <p:nvPr/>
        </p:nvSpPr>
        <p:spPr>
          <a:xfrm>
            <a:off x="3097325" y="523750"/>
            <a:ext cx="714600" cy="210300"/>
          </a:xfrm>
          <a:prstGeom prst="stripedRight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3097325" y="1631800"/>
            <a:ext cx="714600" cy="210300"/>
          </a:xfrm>
          <a:prstGeom prst="stripedRightArrow">
            <a:avLst>
              <a:gd fmla="val 50000" name="adj1"/>
              <a:gd fmla="val 50000" name="adj2"/>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3938075" y="1525300"/>
            <a:ext cx="5118000" cy="16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solidFill>
                  <a:schemeClr val="dk1"/>
                </a:solidFill>
              </a:rPr>
              <a:t>enseignants</a:t>
            </a:r>
            <a:r>
              <a:rPr lang="fr" sz="1600">
                <a:solidFill>
                  <a:schemeClr val="dk1"/>
                </a:solidFill>
              </a:rPr>
              <a:t> de la discipline sous l’autorité des corps d’inspection</a:t>
            </a:r>
            <a:endParaRPr sz="1600">
              <a:solidFill>
                <a:schemeClr val="dk1"/>
              </a:solidFill>
            </a:endParaRPr>
          </a:p>
          <a:p>
            <a:pPr indent="0" lvl="0" marL="0" rtl="0" algn="l">
              <a:spcBef>
                <a:spcPts val="0"/>
              </a:spcBef>
              <a:spcAft>
                <a:spcPts val="0"/>
              </a:spcAft>
              <a:buNone/>
            </a:pPr>
            <a:r>
              <a:rPr lang="fr" sz="1600">
                <a:solidFill>
                  <a:schemeClr val="dk1"/>
                </a:solidFill>
              </a:rPr>
              <a:t>7 </a:t>
            </a:r>
            <a:r>
              <a:rPr b="1" lang="fr" sz="1600">
                <a:solidFill>
                  <a:schemeClr val="dk1"/>
                </a:solidFill>
              </a:rPr>
              <a:t>profs doc</a:t>
            </a:r>
            <a:r>
              <a:rPr lang="fr" sz="1600">
                <a:solidFill>
                  <a:schemeClr val="dk1"/>
                </a:solidFill>
              </a:rPr>
              <a:t> actuellement pour le Greid InfoDoc</a:t>
            </a:r>
            <a:endParaRPr/>
          </a:p>
        </p:txBody>
      </p:sp>
      <p:sp>
        <p:nvSpPr>
          <p:cNvPr id="74" name="Google Shape;74;p15"/>
          <p:cNvSpPr/>
          <p:nvPr/>
        </p:nvSpPr>
        <p:spPr>
          <a:xfrm>
            <a:off x="3062238" y="2851975"/>
            <a:ext cx="714600" cy="210300"/>
          </a:xfrm>
          <a:prstGeom prst="stripedRight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nvSpPr>
        <p:spPr>
          <a:xfrm>
            <a:off x="3938075" y="2696950"/>
            <a:ext cx="5118000" cy="8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600"/>
              <a:t>informer</a:t>
            </a:r>
            <a:r>
              <a:rPr lang="fr" sz="1600"/>
              <a:t> sur l’actu de la discipline / </a:t>
            </a:r>
            <a:r>
              <a:rPr b="1" lang="fr" sz="1600"/>
              <a:t>recenser </a:t>
            </a:r>
            <a:r>
              <a:rPr lang="fr" sz="1600"/>
              <a:t>et </a:t>
            </a:r>
            <a:r>
              <a:rPr b="1" lang="fr" sz="1600"/>
              <a:t>communiquer</a:t>
            </a:r>
            <a:r>
              <a:rPr lang="fr" sz="1600"/>
              <a:t> travaux / </a:t>
            </a:r>
            <a:r>
              <a:rPr b="1" lang="fr" sz="1600"/>
              <a:t>dynamiser</a:t>
            </a:r>
            <a:r>
              <a:rPr lang="fr" sz="1600"/>
              <a:t> usages des </a:t>
            </a:r>
            <a:r>
              <a:rPr b="1" lang="fr" sz="1600"/>
              <a:t>TICE</a:t>
            </a:r>
            <a:r>
              <a:rPr lang="fr" sz="1600"/>
              <a:t> / favoriser la </a:t>
            </a:r>
            <a:r>
              <a:rPr b="1" lang="fr" sz="1600"/>
              <a:t>coopération</a:t>
            </a:r>
            <a:r>
              <a:rPr lang="fr" sz="1600"/>
              <a:t> dans la discipline / </a:t>
            </a:r>
            <a:r>
              <a:rPr lang="fr" sz="1600">
                <a:solidFill>
                  <a:schemeClr val="dk1"/>
                </a:solidFill>
              </a:rPr>
              <a:t>faire </a:t>
            </a:r>
            <a:r>
              <a:rPr b="1" lang="fr" sz="1600">
                <a:solidFill>
                  <a:schemeClr val="dk1"/>
                </a:solidFill>
              </a:rPr>
              <a:t>émerger</a:t>
            </a:r>
            <a:r>
              <a:rPr lang="fr" sz="1600">
                <a:solidFill>
                  <a:schemeClr val="dk1"/>
                </a:solidFill>
              </a:rPr>
              <a:t> de nouvelles </a:t>
            </a:r>
            <a:r>
              <a:rPr b="1" lang="fr" sz="1600">
                <a:solidFill>
                  <a:schemeClr val="dk1"/>
                </a:solidFill>
              </a:rPr>
              <a:t>idées</a:t>
            </a:r>
            <a:r>
              <a:rPr lang="fr" sz="1600">
                <a:solidFill>
                  <a:schemeClr val="dk1"/>
                </a:solidFill>
              </a:rPr>
              <a:t>, </a:t>
            </a:r>
            <a:r>
              <a:rPr b="1" lang="fr" sz="1600">
                <a:solidFill>
                  <a:schemeClr val="dk1"/>
                </a:solidFill>
              </a:rPr>
              <a:t>pratiques</a:t>
            </a:r>
            <a:r>
              <a:rPr lang="fr" sz="1600">
                <a:solidFill>
                  <a:schemeClr val="dk1"/>
                </a:solidFill>
              </a:rPr>
              <a:t> et </a:t>
            </a:r>
            <a:r>
              <a:rPr b="1" lang="fr" sz="1600">
                <a:solidFill>
                  <a:schemeClr val="dk1"/>
                </a:solidFill>
              </a:rPr>
              <a:t>réflexions</a:t>
            </a:r>
            <a:r>
              <a:rPr lang="fr" sz="1600">
                <a:solidFill>
                  <a:schemeClr val="dk1"/>
                </a:solidFill>
              </a:rPr>
              <a:t> au sein de la communauté des enseignants</a:t>
            </a:r>
            <a:endParaRPr sz="1600"/>
          </a:p>
        </p:txBody>
      </p:sp>
      <p:sp>
        <p:nvSpPr>
          <p:cNvPr id="76" name="Google Shape;76;p15"/>
          <p:cNvSpPr txBox="1"/>
          <p:nvPr/>
        </p:nvSpPr>
        <p:spPr>
          <a:xfrm>
            <a:off x="-25" y="1525300"/>
            <a:ext cx="29712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fr" sz="1800">
                <a:solidFill>
                  <a:srgbClr val="76A5AF"/>
                </a:solidFill>
              </a:rPr>
              <a:t>composés de </a:t>
            </a:r>
            <a:endParaRPr/>
          </a:p>
        </p:txBody>
      </p:sp>
      <p:sp>
        <p:nvSpPr>
          <p:cNvPr id="77" name="Google Shape;77;p15"/>
          <p:cNvSpPr txBox="1"/>
          <p:nvPr/>
        </p:nvSpPr>
        <p:spPr>
          <a:xfrm>
            <a:off x="25" y="2696950"/>
            <a:ext cx="29010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fr" sz="1800">
                <a:solidFill>
                  <a:srgbClr val="E06666"/>
                </a:solidFill>
              </a:rPr>
              <a:t>dont les missions sont</a:t>
            </a:r>
            <a:endParaRPr/>
          </a:p>
        </p:txBody>
      </p:sp>
      <p:sp>
        <p:nvSpPr>
          <p:cNvPr id="78" name="Google Shape;78;p15"/>
          <p:cNvSpPr txBox="1"/>
          <p:nvPr/>
        </p:nvSpPr>
        <p:spPr>
          <a:xfrm>
            <a:off x="-25" y="4161550"/>
            <a:ext cx="27051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fr" sz="1800">
                <a:solidFill>
                  <a:srgbClr val="C27BA0"/>
                </a:solidFill>
              </a:rPr>
              <a:t>qui communiquent via    </a:t>
            </a:r>
            <a:endParaRPr/>
          </a:p>
        </p:txBody>
      </p:sp>
      <p:sp>
        <p:nvSpPr>
          <p:cNvPr id="79" name="Google Shape;79;p15"/>
          <p:cNvSpPr/>
          <p:nvPr/>
        </p:nvSpPr>
        <p:spPr>
          <a:xfrm>
            <a:off x="3062238" y="4343650"/>
            <a:ext cx="714600" cy="210300"/>
          </a:xfrm>
          <a:prstGeom prst="stripedRightArrow">
            <a:avLst>
              <a:gd fmla="val 50000" name="adj1"/>
              <a:gd fmla="val 50000" name="adj2"/>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3938075" y="4218625"/>
            <a:ext cx="5118000" cy="8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600">
                <a:solidFill>
                  <a:schemeClr val="dk1"/>
                </a:solidFill>
              </a:rPr>
              <a:t>pour le Greid InfoDoc : site Point doc / compte Twitter / liste de diffusion / journées académiques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Pour se tenir informé et échanger avec le Greid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ph idx="1" type="body"/>
          </p:nvPr>
        </p:nvSpPr>
        <p:spPr>
          <a:xfrm>
            <a:off x="121600" y="1283600"/>
            <a:ext cx="8961600" cy="374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Adresse du site :  </a:t>
            </a:r>
            <a:r>
              <a:rPr lang="fr" u="sng">
                <a:solidFill>
                  <a:schemeClr val="hlink"/>
                </a:solidFill>
                <a:hlinkClick r:id="rId3"/>
              </a:rPr>
              <a:t>http://pointdoc.ac-creteil.fr/</a:t>
            </a:r>
            <a:endParaRPr>
              <a:solidFill>
                <a:schemeClr val="dk1"/>
              </a:solidFill>
            </a:endParaRPr>
          </a:p>
          <a:p>
            <a:pPr indent="0" lvl="0" marL="0" rtl="0" algn="l">
              <a:lnSpc>
                <a:spcPct val="100000"/>
              </a:lnSpc>
              <a:spcBef>
                <a:spcPts val="160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fr">
                <a:solidFill>
                  <a:schemeClr val="dk1"/>
                </a:solidFill>
              </a:rPr>
              <a:t>Ce site vous permet de suivre l’actualité de la discipline dans l’académie de Créteil, de consulter les publications de séquences déposées par d’autres collègues… un très bon outil pour mutualiser les pratiques. </a:t>
            </a:r>
            <a:endParaRPr>
              <a:solidFill>
                <a:schemeClr val="dk1"/>
              </a:solidFill>
            </a:endParaRPr>
          </a:p>
          <a:p>
            <a:pPr indent="0" lvl="0" marL="0" rtl="0" algn="l">
              <a:lnSpc>
                <a:spcPct val="100000"/>
              </a:lnSpc>
              <a:spcBef>
                <a:spcPts val="0"/>
              </a:spcBef>
              <a:spcAft>
                <a:spcPts val="0"/>
              </a:spcAft>
              <a:buNone/>
            </a:pPr>
            <a:r>
              <a:rPr lang="fr">
                <a:solidFill>
                  <a:schemeClr val="dk1"/>
                </a:solidFill>
              </a:rPr>
              <a:t>Si vous souhaitez partager une séquence avec la communauté, n’hésitez pas à nous l’envoyer à l’adresse suivante : </a:t>
            </a:r>
            <a:endParaRPr>
              <a:solidFill>
                <a:schemeClr val="dk1"/>
              </a:solidFill>
            </a:endParaRPr>
          </a:p>
          <a:p>
            <a:pPr indent="0" lvl="0" marL="0" rtl="0" algn="ctr">
              <a:lnSpc>
                <a:spcPct val="100000"/>
              </a:lnSpc>
              <a:spcBef>
                <a:spcPts val="0"/>
              </a:spcBef>
              <a:spcAft>
                <a:spcPts val="0"/>
              </a:spcAft>
              <a:buNone/>
            </a:pPr>
            <a:r>
              <a:rPr lang="fr" sz="3000" u="sng">
                <a:solidFill>
                  <a:schemeClr val="accent5"/>
                </a:solidFill>
                <a:hlinkClick r:id="rId4"/>
              </a:rPr>
              <a:t>greidinfodoc@gmail.com</a:t>
            </a:r>
            <a:endParaRPr sz="3000">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a:solidFill>
                  <a:schemeClr val="dk1"/>
                </a:solidFill>
              </a:rPr>
              <a:t>En cette rentrée 2019, vous trouverez sur point.doc la publication des travaux réalisés par les collègues dans le cadre des Travaux académiques mutualisés 2018/2019</a:t>
            </a:r>
            <a:endParaRPr>
              <a:solidFill>
                <a:schemeClr val="dk1"/>
              </a:solidFill>
            </a:endParaRPr>
          </a:p>
          <a:p>
            <a:pPr indent="0" lvl="0" marL="0" rtl="0" algn="l">
              <a:spcBef>
                <a:spcPts val="0"/>
              </a:spcBef>
              <a:spcAft>
                <a:spcPts val="1600"/>
              </a:spcAft>
              <a:buNone/>
            </a:pPr>
            <a:r>
              <a:t/>
            </a:r>
            <a:endParaRPr/>
          </a:p>
        </p:txBody>
      </p:sp>
      <p:pic>
        <p:nvPicPr>
          <p:cNvPr id="92" name="Google Shape;92;p17"/>
          <p:cNvPicPr preferRelativeResize="0"/>
          <p:nvPr/>
        </p:nvPicPr>
        <p:blipFill>
          <a:blip r:embed="rId5">
            <a:alphaModFix/>
          </a:blip>
          <a:stretch>
            <a:fillRect/>
          </a:stretch>
        </p:blipFill>
        <p:spPr>
          <a:xfrm>
            <a:off x="0" y="-1"/>
            <a:ext cx="9144000" cy="1224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2422825" y="733425"/>
            <a:ext cx="5525937" cy="4410075"/>
          </a:xfrm>
          <a:prstGeom prst="rect">
            <a:avLst/>
          </a:prstGeom>
          <a:noFill/>
          <a:ln>
            <a:noFill/>
          </a:ln>
        </p:spPr>
      </p:pic>
      <p:pic>
        <p:nvPicPr>
          <p:cNvPr id="98" name="Google Shape;98;p18"/>
          <p:cNvPicPr preferRelativeResize="0"/>
          <p:nvPr/>
        </p:nvPicPr>
        <p:blipFill>
          <a:blip r:embed="rId4">
            <a:alphaModFix/>
          </a:blip>
          <a:stretch>
            <a:fillRect/>
          </a:stretch>
        </p:blipFill>
        <p:spPr>
          <a:xfrm>
            <a:off x="2140363" y="-12"/>
            <a:ext cx="5972175" cy="733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ph idx="1" type="body"/>
          </p:nvPr>
        </p:nvSpPr>
        <p:spPr>
          <a:xfrm>
            <a:off x="311700" y="1152475"/>
            <a:ext cx="8520600" cy="382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solidFill>
                  <a:schemeClr val="dk1"/>
                </a:solidFill>
                <a:highlight>
                  <a:srgbClr val="FFFFFF"/>
                </a:highlight>
              </a:rPr>
              <a:t>Les membres du  Greid Infodoc publient sur la  liste de diffusion académique</a:t>
            </a:r>
            <a:r>
              <a:rPr b="1" lang="fr">
                <a:solidFill>
                  <a:srgbClr val="CC3300"/>
                </a:solidFill>
                <a:highlight>
                  <a:srgbClr val="FFFFFF"/>
                </a:highlight>
              </a:rPr>
              <a:t> Infodoc</a:t>
            </a:r>
            <a:r>
              <a:rPr lang="fr">
                <a:solidFill>
                  <a:schemeClr val="dk1"/>
                </a:solidFill>
                <a:highlight>
                  <a:srgbClr val="FFFFFF"/>
                </a:highlight>
              </a:rPr>
              <a:t> </a:t>
            </a:r>
            <a:r>
              <a:rPr b="1" lang="fr">
                <a:solidFill>
                  <a:srgbClr val="3366CC"/>
                </a:solidFill>
                <a:highlight>
                  <a:srgbClr val="99CCFF"/>
                </a:highlight>
                <a:uFill>
                  <a:noFill/>
                </a:uFill>
                <a:hlinkClick r:id="rId3"/>
              </a:rPr>
              <a:t>infodoc@listes.ac-creteil.fr</a:t>
            </a:r>
            <a:endParaRPr>
              <a:solidFill>
                <a:schemeClr val="dk1"/>
              </a:solidFill>
              <a:highlight>
                <a:srgbClr val="FFFFFF"/>
              </a:highlight>
            </a:endParaRPr>
          </a:p>
          <a:p>
            <a:pPr indent="0" lvl="0" marL="0" rtl="0" algn="l">
              <a:spcBef>
                <a:spcPts val="1600"/>
              </a:spcBef>
              <a:spcAft>
                <a:spcPts val="0"/>
              </a:spcAft>
              <a:buNone/>
            </a:pPr>
            <a:r>
              <a:rPr lang="fr">
                <a:solidFill>
                  <a:schemeClr val="dk1"/>
                </a:solidFill>
                <a:highlight>
                  <a:srgbClr val="FFFFFF"/>
                </a:highlight>
              </a:rPr>
              <a:t>Cette liste permet de diffuser des actualités à destination des professeurs documentalistes de l’académie de Créteil sur les thématique suivantes : </a:t>
            </a:r>
            <a:endParaRPr>
              <a:solidFill>
                <a:schemeClr val="dk1"/>
              </a:solidFill>
              <a:highlight>
                <a:srgbClr val="FFFFFF"/>
              </a:highlight>
            </a:endParaRPr>
          </a:p>
          <a:p>
            <a:pPr indent="0" lvl="0" marL="0" rtl="0" algn="l">
              <a:spcBef>
                <a:spcPts val="1600"/>
              </a:spcBef>
              <a:spcAft>
                <a:spcPts val="0"/>
              </a:spcAft>
              <a:buNone/>
            </a:pPr>
            <a:r>
              <a:rPr lang="fr">
                <a:solidFill>
                  <a:schemeClr val="dk1"/>
                </a:solidFill>
                <a:highlight>
                  <a:srgbClr val="FFFFFF"/>
                </a:highlight>
              </a:rPr>
              <a:t>usages du numérique au CDI, informations de l’Inspection, du Canopé, du réseau 3D, du CLEMI et tout événement et manifestations culturelles qui entrent dans le cadre des missions des professeurs documentalistes</a:t>
            </a:r>
            <a:endParaRPr>
              <a:solidFill>
                <a:schemeClr val="dk1"/>
              </a:solidFill>
              <a:highlight>
                <a:srgbClr val="FFFFFF"/>
              </a:highlight>
            </a:endParaRPr>
          </a:p>
          <a:p>
            <a:pPr indent="0" lvl="0" marL="0" rtl="0" algn="ctr">
              <a:spcBef>
                <a:spcPts val="1600"/>
              </a:spcBef>
              <a:spcAft>
                <a:spcPts val="1600"/>
              </a:spcAft>
              <a:buNone/>
            </a:pPr>
            <a:r>
              <a:rPr lang="fr">
                <a:solidFill>
                  <a:schemeClr val="dk1"/>
                </a:solidFill>
                <a:highlight>
                  <a:srgbClr val="FFFFFF"/>
                </a:highlight>
              </a:rPr>
              <a:t>Pour s’inscrire avec votre adresse académique allez sur : </a:t>
            </a:r>
            <a:r>
              <a:rPr lang="fr" u="sng">
                <a:solidFill>
                  <a:schemeClr val="hlink"/>
                </a:solidFill>
                <a:hlinkClick r:id="rId4"/>
              </a:rPr>
              <a:t>http://listes.ac-creteil.fr/wws/info/infodoc</a:t>
            </a:r>
            <a:endParaRPr>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48825" y="445025"/>
            <a:ext cx="86835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fr" sz="1800" u="sng">
                <a:solidFill>
                  <a:schemeClr val="accent5"/>
                </a:solidFill>
                <a:hlinkClick r:id="rId3"/>
              </a:rPr>
              <a:t>https://twitter.com/GREIDInfodoc</a:t>
            </a:r>
            <a:endParaRPr sz="1800"/>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Un fil Twitter pour une veille </a:t>
            </a:r>
            <a:endParaRPr/>
          </a:p>
          <a:p>
            <a:pPr indent="0" lvl="0" marL="0" rtl="0" algn="l">
              <a:spcBef>
                <a:spcPts val="1600"/>
              </a:spcBef>
              <a:spcAft>
                <a:spcPts val="0"/>
              </a:spcAft>
              <a:buNone/>
            </a:pPr>
            <a:r>
              <a:rPr lang="fr"/>
              <a:t>informationnelle</a:t>
            </a:r>
            <a:endParaRPr/>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a:p>
        </p:txBody>
      </p:sp>
      <p:pic>
        <p:nvPicPr>
          <p:cNvPr id="111" name="Google Shape;111;p20"/>
          <p:cNvPicPr preferRelativeResize="0"/>
          <p:nvPr/>
        </p:nvPicPr>
        <p:blipFill>
          <a:blip r:embed="rId4">
            <a:alphaModFix/>
          </a:blip>
          <a:stretch>
            <a:fillRect/>
          </a:stretch>
        </p:blipFill>
        <p:spPr>
          <a:xfrm>
            <a:off x="3785200" y="445025"/>
            <a:ext cx="5358801" cy="4088975"/>
          </a:xfrm>
          <a:prstGeom prst="rect">
            <a:avLst/>
          </a:prstGeom>
          <a:noFill/>
          <a:ln>
            <a:noFill/>
          </a:ln>
        </p:spPr>
      </p:pic>
      <p:pic>
        <p:nvPicPr>
          <p:cNvPr id="112" name="Google Shape;112;p20"/>
          <p:cNvPicPr preferRelativeResize="0"/>
          <p:nvPr/>
        </p:nvPicPr>
        <p:blipFill>
          <a:blip r:embed="rId5">
            <a:alphaModFix/>
          </a:blip>
          <a:stretch>
            <a:fillRect/>
          </a:stretch>
        </p:blipFill>
        <p:spPr>
          <a:xfrm>
            <a:off x="148825" y="2571750"/>
            <a:ext cx="3491082" cy="2277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15915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Présentation du projet du Greid InfoDoc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